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90" r:id="rId5"/>
    <p:sldId id="259" r:id="rId6"/>
    <p:sldId id="284" r:id="rId7"/>
    <p:sldId id="260" r:id="rId8"/>
    <p:sldId id="264" r:id="rId9"/>
    <p:sldId id="261" r:id="rId10"/>
    <p:sldId id="262" r:id="rId11"/>
    <p:sldId id="263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7" r:id="rId32"/>
    <p:sldId id="288" r:id="rId33"/>
    <p:sldId id="289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56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EE72E1-6074-D7EC-40D5-71ACCEA480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CDA42-77DF-5EA0-AAD8-0E4BA8964C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CD3E3-7ACE-4F74-83C4-235C5D30445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99BB2-FEE5-4B1B-4A7A-D0D29B5DA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8B802-A773-82F2-9BD8-D1AD6F458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40F88-A911-4180-859F-ED323FA34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467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53ADD-0414-4B07-A7B5-2A78FA1124B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80614-A25A-42DB-AAE8-0A0CD9EA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9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336B-9528-62B2-A5BA-1F801382E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E133A-F2EA-CA3F-3B5F-478A30722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1BDD4-CBF8-3626-2EF4-6EA0D41C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0A6B4-6DE7-4F20-933F-5F15BE9C966F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AF44-A8AA-DD2A-FBFC-E8B3B7DA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B71A-3741-5DC6-B084-46668967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6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2B06-58BD-568D-CBE2-8DC3C386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A6A5-8E36-035A-CEE5-9361164C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CAE37-4EE6-675A-4E25-3477BA64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FC00-1476-421C-84AA-A52B8D5D82AB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E698D-8595-767E-D0F0-C373957A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1DE9-7A66-DFF5-63B5-0F28F427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5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CE250-2FD5-2F5F-5BEA-32BBB0481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EDE94-B9CE-B3C2-92DF-CEB139A5E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711C-77F3-1B8C-E8BB-27EAF707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1A21-1C54-4E06-B46F-5D00BA79AF82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0AE0C-01C7-5A58-90FA-6E80703E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DAE0E-6598-79F8-5FE6-692937F7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8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64BD-122E-FD88-8A3D-CEE7C01F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14F4-D714-3FA7-FB7C-262D39182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0B53-23C4-F14D-8CDC-018A7CA6B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F2A2-A25D-456B-856B-C0D18118383D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A81BF-D95A-69B3-EAD8-07A5AB3E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39B5-74EE-32FF-FBDB-7C588A16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F3B7-10FA-3A40-8FC3-4F61E92C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5AF3-32D0-8556-80D0-7DD71D32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40BA-5487-0763-023E-1257173D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0EC8-DC77-4F1D-97F9-DEE930461BCB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30C1A-21F7-D5CA-D5DB-7434387D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68E52-619F-F2F1-473A-8D16F2D6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1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0A2D-3D12-77F7-79DB-4D3D3084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440B-6D1A-850D-D22D-2D03CE1C3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147E7-D648-CEBF-123A-ECC2114D8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F749E-FE1A-1316-33B2-8A9A30CC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30A7E-73C3-4511-9E68-082BB159AE96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964B0-8DA3-8F1B-964C-BB00CFE7D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CE9CF-3F59-AC2F-F4CF-5E695090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D10-28F7-D6A4-D601-1BF036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8BF0E-7CCB-60EB-2BAC-7DF7286B6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5982C-F570-4787-02A6-425752FB7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9F836-6934-63DD-0FAC-B50C19B6F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1628C-95CE-F44F-CC82-6557D1F80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761F0-0F10-C817-4578-0F7B3799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D289-9747-46B9-A2B3-329680D4FCBF}" type="datetime1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073EE-508F-2BE2-0BE2-C18B8BB7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09242-198D-ADE5-0250-73B667AE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4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E6A-D97E-73B4-0B25-DE2ADBA1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E9B74-DD5E-D8E3-99FF-7CEED310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0FC1-67F8-4C80-9B8D-5387FF4A33CF}" type="datetime1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40C40-7813-9422-21D0-F570C4B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DBBB-D632-DE22-8E9B-23B832B5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7CF11-A669-2959-3463-3EEB604B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167E-4F3E-4F73-9756-A7026D55ED79}" type="datetime1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3AF85-F2C2-AE4A-0821-1628146E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F6AF1-909B-9CAC-146F-951359BC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7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47D8-47CA-D07A-1E3C-559908B5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E8F0-E4B4-58E9-2330-C2CE55EF6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D8A20-F8DD-F058-61D4-A0246AC8A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F0FC2-CD9A-8F52-6276-ACEF89BA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511D7-9BEC-4F69-8867-E668B8EFFA39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51918-ADD7-ADEB-9163-1C3B4D3E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3914C-E357-01A5-9C7F-5047DAF8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E9D3-77A3-6ADC-3D92-6D2332DC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F7707-CF4A-9A4A-1FF0-618CC6657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50025-4A9F-1B50-5BC0-C58330601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722D7-36D0-B319-031E-0B91C4A6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D49C-C07C-40FB-8F11-4E8E99D455D8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461A3-B792-FABD-A40C-FB3A71FC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21FC-8162-6CDB-3AF0-72E2BA77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5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B4849-0C06-283E-9821-B4DDF1C6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3FE49-F7D0-B208-B52C-713663844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24693-6A93-084E-E61D-151798179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DF8A9-879D-4F13-8D52-E0F3B527E950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90B7-4873-9F6C-34CB-F2EFC654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4F7F4-DD1D-9834-FEC9-1878996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088B9-2336-4FF3-91DF-2426CB91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8281-793A-5297-50CD-F5308264D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1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Eksplorativna analiza podataka o vremenskim prilikama i kvalitetu vazduha u Šangaju u periodu 2014-2021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7C09C-9B6C-F1F6-B1D2-8D3AC5605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0588"/>
            <a:ext cx="9144000" cy="1655762"/>
          </a:xfrm>
        </p:spPr>
        <p:txBody>
          <a:bodyPr/>
          <a:lstStyle/>
          <a:p>
            <a:r>
              <a:rPr lang="sr-Latn-RS" dirty="0"/>
              <a:t>Autor: Miloš Sirar IN 3/2020</a:t>
            </a:r>
          </a:p>
          <a:p>
            <a:r>
              <a:rPr lang="sr-Latn-RS" dirty="0"/>
              <a:t>Predmet: Metode i tehnike nauke o podacima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E7D4-6C05-05AB-7A88-4AB1F425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1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BCA1-63F1-2AD6-D18E-3A722656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Priprema podataka – spajanje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EE53-6435-9E39-233C-F8151F45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Spajanje dva skupa podataka pomoću „ključa“, odnosno datuma merenja</a:t>
            </a:r>
          </a:p>
          <a:p>
            <a:r>
              <a:rPr lang="sr-Latn-RS" dirty="0"/>
              <a:t>Objedinjen skup podataka</a:t>
            </a:r>
          </a:p>
          <a:p>
            <a:r>
              <a:rPr lang="sr-Latn-RS" dirty="0"/>
              <a:t>Sada može da počne rad nad tim podacima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73F1-8758-18C9-8B4F-BFE9F0C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E1120-300F-62E4-5BFE-341E29CB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92" y="2317688"/>
            <a:ext cx="6719256" cy="275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ABA35-3305-8A7C-94AC-57863E89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795712"/>
            <a:ext cx="2743200" cy="274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0BAED8-1D5B-4F57-5F8C-D066E82D7B56}"/>
              </a:ext>
            </a:extLst>
          </p:cNvPr>
          <p:cNvSpPr/>
          <p:nvPr/>
        </p:nvSpPr>
        <p:spPr>
          <a:xfrm>
            <a:off x="4724400" y="3795712"/>
            <a:ext cx="2743200" cy="15664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415E8-254D-077A-4DB6-889580751696}"/>
              </a:ext>
            </a:extLst>
          </p:cNvPr>
          <p:cNvSpPr/>
          <p:nvPr/>
        </p:nvSpPr>
        <p:spPr>
          <a:xfrm>
            <a:off x="4724400" y="5384798"/>
            <a:ext cx="2743200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3EBD32-7451-E0B5-3545-A5258805B44F}"/>
              </a:ext>
            </a:extLst>
          </p:cNvPr>
          <p:cNvSpPr/>
          <p:nvPr/>
        </p:nvSpPr>
        <p:spPr>
          <a:xfrm>
            <a:off x="3894198" y="4435772"/>
            <a:ext cx="722262" cy="28627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394664-928F-2071-1B6A-A3090A43D63B}"/>
              </a:ext>
            </a:extLst>
          </p:cNvPr>
          <p:cNvSpPr/>
          <p:nvPr/>
        </p:nvSpPr>
        <p:spPr>
          <a:xfrm rot="10800000">
            <a:off x="7575541" y="5668695"/>
            <a:ext cx="722376" cy="2862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FA647C-1401-36F0-9F72-BDD0573F655A}"/>
              </a:ext>
            </a:extLst>
          </p:cNvPr>
          <p:cNvSpPr txBox="1">
            <a:spLocks/>
          </p:cNvSpPr>
          <p:nvPr/>
        </p:nvSpPr>
        <p:spPr>
          <a:xfrm>
            <a:off x="696042" y="4402434"/>
            <a:ext cx="3090099" cy="48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1800" dirty="0"/>
              <a:t>Podaci o vremenskim uslovima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3525169-32D7-2B4C-4D60-36E213B177B0}"/>
              </a:ext>
            </a:extLst>
          </p:cNvPr>
          <p:cNvSpPr txBox="1">
            <a:spLocks/>
          </p:cNvSpPr>
          <p:nvPr/>
        </p:nvSpPr>
        <p:spPr>
          <a:xfrm>
            <a:off x="8405859" y="5629274"/>
            <a:ext cx="387135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1800" dirty="0"/>
              <a:t>Podaci o štetnim česticama i gasovima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529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18AF-3C55-E420-C780-533A4B9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Početna istraživanja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BCAE2-3D75-05A4-12B3-6C4F589F2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Da li svih 8 godina imaju dovoljan broj uzoraka?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231F6-4DC5-9C62-287C-3FE2B110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23C4C-A501-74B2-6587-652F0824F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18" y="2536204"/>
            <a:ext cx="7409764" cy="38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9C5C-B6B1-5D5F-45B1-1929EAB2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Izračunavanje AQI (Air Quality Index)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48B4B-0772-8DC7-E1A3-CDA2AF77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Vazduh je pun sitnih štetnih čestica i gasova</a:t>
            </a:r>
          </a:p>
          <a:p>
            <a:r>
              <a:rPr lang="sr-Latn-RS" dirty="0"/>
              <a:t>Oni u manjoj ili većoj meri utiču na kvalitet vazduha</a:t>
            </a:r>
          </a:p>
          <a:p>
            <a:r>
              <a:rPr lang="sr-Latn-RS" dirty="0"/>
              <a:t>Čestice: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pm 2.5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pm 10</a:t>
            </a:r>
          </a:p>
          <a:p>
            <a:r>
              <a:rPr lang="sr-Latn-RS" dirty="0"/>
              <a:t>Gasovi: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O3 – ozon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NO2 – azot dioksid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SO2 – sumpor dioksid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CO – ugljen monoksid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3EADA-DE79-2D35-673B-B751DF56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52F59B-F66C-874D-2439-10718E7B4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84" y="771572"/>
            <a:ext cx="2450976" cy="1838232"/>
          </a:xfrm>
          <a:prstGeom prst="rect">
            <a:avLst/>
          </a:prstGeom>
        </p:spPr>
      </p:pic>
      <p:pic>
        <p:nvPicPr>
          <p:cNvPr id="3074" name="Picture 2" descr="What are PM2.5 and PM10? How They Affect You and Solutions">
            <a:extLst>
              <a:ext uri="{FF2B5EF4-FFF2-40B4-BE49-F238E27FC236}">
                <a16:creationId xmlns:a16="http://schemas.microsoft.com/office/drawing/2014/main" id="{4D843E33-1583-8570-ED59-B49BA6C5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84" y="2849616"/>
            <a:ext cx="2444866" cy="27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Опис није доступан.">
            <a:extLst>
              <a:ext uri="{FF2B5EF4-FFF2-40B4-BE49-F238E27FC236}">
                <a16:creationId xmlns:a16="http://schemas.microsoft.com/office/drawing/2014/main" id="{0499C91C-8F04-02A9-ADDE-84B4846B7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76926"/>
            <a:ext cx="97059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4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9C5C-B6B1-5D5F-45B1-1929EAB2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Izračunavanje AQI (Air Quality Index)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48B4B-0772-8DC7-E1A3-CDA2AF77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Potrebni sub indeksi da bi se izračunao AQI</a:t>
            </a:r>
          </a:p>
          <a:p>
            <a:r>
              <a:rPr lang="sr-Latn-RS" dirty="0"/>
              <a:t>Svaki sub indeks ima svoju formulu</a:t>
            </a:r>
          </a:p>
          <a:p>
            <a:r>
              <a:rPr lang="sr-Latn-RS" dirty="0"/>
              <a:t>AQI dobija vrednost maksimalne vrednost nekog od sub indeksa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3EADA-DE79-2D35-673B-B751DF56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462E4-2718-F357-60F9-8DFC62D6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71" y="3429000"/>
            <a:ext cx="2573412" cy="32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F649A-BF71-090B-F028-246F6B61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718" y="3429000"/>
            <a:ext cx="2382056" cy="32257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C29212E-B6AD-C21A-FF87-D5F65824D094}"/>
              </a:ext>
            </a:extLst>
          </p:cNvPr>
          <p:cNvSpPr/>
          <p:nvPr/>
        </p:nvSpPr>
        <p:spPr>
          <a:xfrm>
            <a:off x="5139698" y="4904246"/>
            <a:ext cx="191804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3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3FA6-3B64-577E-AEFB-30E0A486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1"/>
            <a:ext cx="10515600" cy="1325563"/>
          </a:xfrm>
        </p:spPr>
        <p:txBody>
          <a:bodyPr/>
          <a:lstStyle/>
          <a:p>
            <a:pPr algn="ctr"/>
            <a:r>
              <a:rPr lang="sr-Latn-RS" dirty="0"/>
              <a:t>Analize 1 i 2 – prosečne godišnje maksimalne i minimalne temperature °C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BF0CF-BA46-227B-7A20-AA197570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7BE47-F9BC-52AF-8948-8E2AA6F6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3" y="1498134"/>
            <a:ext cx="5527476" cy="2494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695317-0039-71F3-712B-ABBEC94B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09" y="1498134"/>
            <a:ext cx="5527478" cy="249454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2FD2EBF1-4A03-922D-BFA0-9A596E0F9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314696"/>
              </p:ext>
            </p:extLst>
          </p:nvPr>
        </p:nvGraphicFramePr>
        <p:xfrm>
          <a:off x="1618453" y="4115519"/>
          <a:ext cx="3495084" cy="260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994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1295045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  <a:gridCol w="1295045">
                  <a:extLst>
                    <a:ext uri="{9D8B030D-6E8A-4147-A177-3AD203B41FA5}">
                      <a16:colId xmlns:a16="http://schemas.microsoft.com/office/drawing/2014/main" val="3617682076"/>
                    </a:ext>
                  </a:extLst>
                </a:gridCol>
              </a:tblGrid>
              <a:tr h="415657"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Godina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Prosečna max. temperatura °C 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Povećanje u odnosu na 2014.</a:t>
                      </a:r>
                      <a:r>
                        <a:rPr lang="en-US" sz="1200" dirty="0"/>
                        <a:t> </a:t>
                      </a:r>
                      <a:r>
                        <a:rPr lang="sr-Latn-RS" sz="1200" dirty="0"/>
                        <a:t>°C 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2014.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20.09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2015.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20.57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+0.48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2016.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20.78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+0.69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2017.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21.48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+1</a:t>
                      </a:r>
                      <a:r>
                        <a:rPr lang="sr-Latn-RS" sz="1200" dirty="0"/>
                        <a:t>.</a:t>
                      </a:r>
                      <a:r>
                        <a:rPr lang="en-US" sz="1200" dirty="0"/>
                        <a:t>39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2018.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21.82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+1</a:t>
                      </a:r>
                      <a:r>
                        <a:rPr lang="sr-Latn-RS" sz="1200" dirty="0"/>
                        <a:t>.</a:t>
                      </a:r>
                      <a:r>
                        <a:rPr lang="en-US" sz="1200" dirty="0"/>
                        <a:t>73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2019.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22.31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+2</a:t>
                      </a:r>
                      <a:r>
                        <a:rPr lang="sr-Latn-RS" sz="1200" dirty="0"/>
                        <a:t>.</a:t>
                      </a:r>
                      <a:r>
                        <a:rPr lang="en-US" sz="1200" dirty="0"/>
                        <a:t>22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2020.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21.82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+1</a:t>
                      </a:r>
                      <a:r>
                        <a:rPr lang="sr-Latn-RS" sz="1200" dirty="0"/>
                        <a:t>.</a:t>
                      </a:r>
                      <a:r>
                        <a:rPr lang="en-US" sz="1200" dirty="0"/>
                        <a:t>73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B0D8F434-10E5-DCA1-FEC4-EB37D3E6A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746643"/>
              </p:ext>
            </p:extLst>
          </p:nvPr>
        </p:nvGraphicFramePr>
        <p:xfrm>
          <a:off x="7221743" y="4122976"/>
          <a:ext cx="3495084" cy="260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994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1295045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  <a:gridCol w="1295045">
                  <a:extLst>
                    <a:ext uri="{9D8B030D-6E8A-4147-A177-3AD203B41FA5}">
                      <a16:colId xmlns:a16="http://schemas.microsoft.com/office/drawing/2014/main" val="3617682076"/>
                    </a:ext>
                  </a:extLst>
                </a:gridCol>
              </a:tblGrid>
              <a:tr h="415657"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Godina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Prosečna min. temperatura °C 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Povećanje u odnosu na 2014.</a:t>
                      </a:r>
                      <a:r>
                        <a:rPr lang="en-US" sz="1200" dirty="0"/>
                        <a:t> </a:t>
                      </a:r>
                      <a:r>
                        <a:rPr lang="sr-Latn-RS" sz="1200" dirty="0"/>
                        <a:t>°C 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2014.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13.58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2015.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13.79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+0.21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2016.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14.07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+0.49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2017.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14.73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+1.15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2018.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15.50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+1.92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2019.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16.11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+2.53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242470">
                <a:tc>
                  <a:txBody>
                    <a:bodyPr/>
                    <a:lstStyle/>
                    <a:p>
                      <a:r>
                        <a:rPr lang="sr-Latn-RS" sz="1200" dirty="0"/>
                        <a:t>2020.</a:t>
                      </a:r>
                      <a:endParaRPr lang="en-US" sz="12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200" dirty="0"/>
                        <a:t>16.17</a:t>
                      </a:r>
                      <a:endParaRPr lang="en-US" sz="12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+2.59</a:t>
                      </a:r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858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E700-65FF-BF5F-B965-AC9FD497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Analize 3, 4, 5 i 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B0FD-AF47-71F4-58AC-A4256EC9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A1171-B88C-1174-0898-4AF36014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" y="1829608"/>
            <a:ext cx="3657600" cy="1678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8E529-FA8E-A643-4CF3-1312D0B7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29608"/>
            <a:ext cx="3657600" cy="1678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CD12C1-2EDD-22EB-1367-39639CD0C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833" y="1829608"/>
            <a:ext cx="3657600" cy="16539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F4E9C5-EABA-C064-8894-9507F2AA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346" y="4751411"/>
            <a:ext cx="5765307" cy="62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/>
              <a:t>Prikaz rezultata na slike_analiza_5_i_6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1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4597-F938-5E09-E969-22073191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Analize 7 i 8 - maksimalne temperature avgust i septembar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3FAA-513B-0380-F54F-03D3ADB5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319" y="3233082"/>
            <a:ext cx="6015361" cy="52695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Prikaz rezultata na slike_analiza_7_i_8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3634-F49F-EE12-8EC4-F1C91ED9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6202C-88BA-8B70-C74B-AB59E8B4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9 – ukupne godišnje količine padavina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83936-1088-D1AA-C82B-F3DFF607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14E0E-89C4-5540-EF24-062E3B0D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0" y="1657570"/>
            <a:ext cx="7873016" cy="3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032C025-D5DA-47D9-2AF0-A08271F31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88865"/>
              </p:ext>
            </p:extLst>
          </p:nvPr>
        </p:nvGraphicFramePr>
        <p:xfrm>
          <a:off x="8899708" y="1721881"/>
          <a:ext cx="2720422" cy="3414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211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1360211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Padavine mm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365.1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498.6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365.6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420.2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443.7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1379.3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1175.8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16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328F-4F08-046C-F964-13F992E3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10 – prosečna vidljivost tokom godina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F780-7FDF-D338-22C1-810684CE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B810A-EF3B-CA82-0D2C-B4D63794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82" y="2478986"/>
            <a:ext cx="7720635" cy="3542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163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DD45-FFE0-8EA6-4B3A-86DAAB4B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11 - svi dani kada je vidljivost &lt;= 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925EB-06A7-1649-3D81-D55A7034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E7E95-18DD-62A7-1BD0-3E1ECFAC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" y="1713526"/>
            <a:ext cx="12053454" cy="2169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D54A8C-03F5-9EAC-4F9F-5E2EA4B1DE25}"/>
              </a:ext>
            </a:extLst>
          </p:cNvPr>
          <p:cNvSpPr/>
          <p:nvPr/>
        </p:nvSpPr>
        <p:spPr>
          <a:xfrm>
            <a:off x="3781425" y="1636430"/>
            <a:ext cx="381000" cy="23241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0AFEC-4B09-DA9A-AC41-BD8EBC3BCFED}"/>
              </a:ext>
            </a:extLst>
          </p:cNvPr>
          <p:cNvSpPr/>
          <p:nvPr/>
        </p:nvSpPr>
        <p:spPr>
          <a:xfrm>
            <a:off x="11163300" y="1636430"/>
            <a:ext cx="959427" cy="23241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6FD95B-A1CB-F4E2-EAB8-F540672C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692" y="4086508"/>
            <a:ext cx="10234613" cy="49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/>
              <a:t>Korelacija sa oblačnošću = -0.37 =&gt; slaba negativna linearna korelacija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6E0062-4218-F693-EADA-A5DB2EA4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29" y="4685549"/>
            <a:ext cx="2711140" cy="1837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57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DBB5-3011-F24E-C512-9F5973C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istraživanja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EDA3-43B0-0743-ADBB-B4A24BD8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Definisanje ideje i istraživačkog cilja</a:t>
            </a:r>
          </a:p>
          <a:p>
            <a:r>
              <a:rPr lang="sr-Latn-RS" dirty="0"/>
              <a:t>Prikupljanje podataka</a:t>
            </a:r>
          </a:p>
          <a:p>
            <a:r>
              <a:rPr lang="sr-Latn-RS" dirty="0"/>
              <a:t>Priprema podataka</a:t>
            </a:r>
          </a:p>
          <a:p>
            <a:r>
              <a:rPr lang="sr-Latn-RS" dirty="0"/>
              <a:t>Istraživanje podataka</a:t>
            </a:r>
          </a:p>
          <a:p>
            <a:r>
              <a:rPr lang="sr-Latn-RS" dirty="0"/>
              <a:t>Prezentovanje rezultata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CE6BE-BC64-8A9A-7B66-AD450839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10" descr="A Practical Introductory Guide to Exploratory Data Analysis | datos.gob.es">
            <a:extLst>
              <a:ext uri="{FF2B5EF4-FFF2-40B4-BE49-F238E27FC236}">
                <a16:creationId xmlns:a16="http://schemas.microsoft.com/office/drawing/2014/main" id="{A28E031D-8CF0-F17B-9261-2CEDCC2D5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35" y="3334962"/>
            <a:ext cx="6200730" cy="2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11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44BB-DAE7-D7E4-770D-1A9465D4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12 – AQI objašnjenje za sve godine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4CAB-D965-F2FA-853B-6ED21004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C9762-172D-F893-BBE6-3178F24C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8" y="2317807"/>
            <a:ext cx="6450793" cy="3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D562EB2-FAF0-E6E1-41F9-50AAD092B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66024"/>
              </p:ext>
            </p:extLst>
          </p:nvPr>
        </p:nvGraphicFramePr>
        <p:xfrm>
          <a:off x="7314220" y="2618580"/>
          <a:ext cx="437890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124">
                  <a:extLst>
                    <a:ext uri="{9D8B030D-6E8A-4147-A177-3AD203B41FA5}">
                      <a16:colId xmlns:a16="http://schemas.microsoft.com/office/drawing/2014/main" val="3336101853"/>
                    </a:ext>
                  </a:extLst>
                </a:gridCol>
                <a:gridCol w="1651778">
                  <a:extLst>
                    <a:ext uri="{9D8B030D-6E8A-4147-A177-3AD203B41FA5}">
                      <a16:colId xmlns:a16="http://schemas.microsoft.com/office/drawing/2014/main" val="2551576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AQI objašnjenje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Broj dana tog tipa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35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Veoma opasno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819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25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Veoma nezdravo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657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5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Nezdravo za osetljive grupe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514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92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Nezdravo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473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50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Umereno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82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Dobro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09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52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4AAE-0DCE-6CB3-6874-C7243103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13 – AQI objašnjenje po godinama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70B0-EE10-6513-0B8D-4054B124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4CEAF-1601-5DA0-27F9-2DB502FB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17" y="1614556"/>
            <a:ext cx="2743200" cy="147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A1295-9008-AAA1-51EE-3901CF95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76" y="1614556"/>
            <a:ext cx="2739448" cy="147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950CE-390E-486C-2B53-88197578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683" y="1614556"/>
            <a:ext cx="2743200" cy="144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D7E8C8-3F5C-FDBC-59D2-D7102C55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476" y="3309799"/>
            <a:ext cx="2739447" cy="1472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FDC3C-314D-A6DF-DF31-06762F4CE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33" y="5027078"/>
            <a:ext cx="2739448" cy="1472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5AA502-F9D0-F8FA-F861-6BA6E63E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4" y="1614556"/>
            <a:ext cx="2743200" cy="147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0A207A-C83A-A75D-7C81-7580CF9B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93" y="1614556"/>
            <a:ext cx="2739448" cy="1472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87407F-6717-8EBA-E8E6-10C0BD69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614556"/>
            <a:ext cx="2801009" cy="1472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A3A1FA-3784-E5E5-35CB-7C360135B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34" y="3321825"/>
            <a:ext cx="2739447" cy="1472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D70390-36D6-69CC-135D-14629165E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3774" y="3321825"/>
            <a:ext cx="2739449" cy="1472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A14C-EF91-6FB5-BDE2-8C51AD1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28" y="2201487"/>
            <a:ext cx="591106" cy="2679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r-Latn-RS" sz="1400" b="1" dirty="0"/>
              <a:t>2014.</a:t>
            </a:r>
            <a:endParaRPr lang="en-US" sz="1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9D7227-5C53-EDED-85B7-648CCC1F71C4}"/>
              </a:ext>
            </a:extLst>
          </p:cNvPr>
          <p:cNvSpPr txBox="1">
            <a:spLocks/>
          </p:cNvSpPr>
          <p:nvPr/>
        </p:nvSpPr>
        <p:spPr>
          <a:xfrm>
            <a:off x="4131629" y="2216679"/>
            <a:ext cx="591106" cy="26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 dirty="0"/>
              <a:t>2015.</a:t>
            </a:r>
            <a:endParaRPr lang="en-US" sz="1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1D3DD9-F6EC-4F3E-3BF3-C0BC579EBF91}"/>
              </a:ext>
            </a:extLst>
          </p:cNvPr>
          <p:cNvSpPr txBox="1">
            <a:spLocks/>
          </p:cNvSpPr>
          <p:nvPr/>
        </p:nvSpPr>
        <p:spPr>
          <a:xfrm>
            <a:off x="8046205" y="2214720"/>
            <a:ext cx="591106" cy="26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 dirty="0"/>
              <a:t>2016.</a:t>
            </a:r>
            <a:endParaRPr lang="en-US" sz="14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7870E1-21C2-7762-2442-7E7B08F601DF}"/>
              </a:ext>
            </a:extLst>
          </p:cNvPr>
          <p:cNvSpPr txBox="1">
            <a:spLocks/>
          </p:cNvSpPr>
          <p:nvPr/>
        </p:nvSpPr>
        <p:spPr>
          <a:xfrm>
            <a:off x="231052" y="3938537"/>
            <a:ext cx="591106" cy="26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 dirty="0"/>
              <a:t>2017.</a:t>
            </a:r>
            <a:endParaRPr lang="en-US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179A14-590C-77E3-4711-F461F29A0E9D}"/>
              </a:ext>
            </a:extLst>
          </p:cNvPr>
          <p:cNvSpPr txBox="1">
            <a:spLocks/>
          </p:cNvSpPr>
          <p:nvPr/>
        </p:nvSpPr>
        <p:spPr>
          <a:xfrm>
            <a:off x="4131629" y="3911923"/>
            <a:ext cx="591106" cy="26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 dirty="0"/>
              <a:t>2018.</a:t>
            </a:r>
            <a:endParaRPr lang="en-US" sz="1400" b="1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919832-50CF-8339-76B1-18455B560FB3}"/>
              </a:ext>
            </a:extLst>
          </p:cNvPr>
          <p:cNvSpPr txBox="1">
            <a:spLocks/>
          </p:cNvSpPr>
          <p:nvPr/>
        </p:nvSpPr>
        <p:spPr>
          <a:xfrm>
            <a:off x="8046205" y="3923948"/>
            <a:ext cx="591106" cy="26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 dirty="0"/>
              <a:t>2019.</a:t>
            </a:r>
            <a:endParaRPr lang="en-US" sz="14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A008D0E-34D5-B614-7C4F-DED589F75B12}"/>
              </a:ext>
            </a:extLst>
          </p:cNvPr>
          <p:cNvSpPr txBox="1">
            <a:spLocks/>
          </p:cNvSpPr>
          <p:nvPr/>
        </p:nvSpPr>
        <p:spPr>
          <a:xfrm>
            <a:off x="231052" y="5675587"/>
            <a:ext cx="591106" cy="267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 dirty="0"/>
              <a:t>2020.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3480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14 – korelacija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2BDC-7136-C3DE-EA29-51B1204D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Provera korelacije između vremenskih parametara i AQI</a:t>
            </a:r>
          </a:p>
          <a:p>
            <a:r>
              <a:rPr lang="sr-Latn-RS" dirty="0"/>
              <a:t>Provereni su sledeći parametri: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Maksimalna dnevna temperatura °C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Minimalna dnevna temperatura °C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Padavine mm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Vidljivost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Brzina vetra km/h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Oblačnost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Pravac vetra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79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0425" cy="1325563"/>
          </a:xfrm>
        </p:spPr>
        <p:txBody>
          <a:bodyPr/>
          <a:lstStyle/>
          <a:p>
            <a:r>
              <a:rPr lang="sr-Latn-RS" dirty="0"/>
              <a:t>Analiza 14 – maksimalna dnevna temperatura °C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3ECDA92-D79A-7AB0-2C7E-E93E2224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94693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0.34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-0.38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-0.14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20B7EA3-C5EA-EF41-0C96-D8A8F4C8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87" y="1571625"/>
            <a:ext cx="3339825" cy="2263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95769-1D9B-B8FE-D403-1D553B61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88" y="4154593"/>
            <a:ext cx="3339824" cy="2263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5E4A925-E391-45FB-956A-03652709892C}"/>
              </a:ext>
            </a:extLst>
          </p:cNvPr>
          <p:cNvSpPr/>
          <p:nvPr/>
        </p:nvSpPr>
        <p:spPr>
          <a:xfrm rot="20021247">
            <a:off x="4569623" y="3369932"/>
            <a:ext cx="263497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DFA9074-3325-9E8A-DF31-4DD065E767C6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6100" cy="1325563"/>
          </a:xfrm>
        </p:spPr>
        <p:txBody>
          <a:bodyPr/>
          <a:lstStyle/>
          <a:p>
            <a:r>
              <a:rPr lang="sr-Latn-RS" dirty="0"/>
              <a:t>Analiza 14 – minimalna dnevna temperatura °C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8287601-6FA7-A86F-6AD1-89628E1B0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530309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0.32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-0.47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-0.19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-0.19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94303A0-6420-CDCE-9775-D3D79948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4147265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1FD7A-1431-10C6-0107-53D54159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20" y="1573055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85605A3-C581-BD6F-932D-8658C7FED4BD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E7C31D-8FD1-A611-54BD-2773C5F3AC9C}"/>
              </a:ext>
            </a:extLst>
          </p:cNvPr>
          <p:cNvSpPr/>
          <p:nvPr/>
        </p:nvSpPr>
        <p:spPr>
          <a:xfrm rot="20021247">
            <a:off x="4569623" y="3369932"/>
            <a:ext cx="263497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3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14 – padavine mm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5C876ED-8150-7C55-7808-1AAA4E6F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41167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-0.19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-0.18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-0.19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E977DF4-6492-45DE-E9BB-55F4E549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4174093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6096E-6C03-4C5C-A2D0-4D99A646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20" y="1610916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75BC99-6EF6-674D-AE69-DEF5C63AC48E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A9DEF77-623E-BD07-8207-86FD821DBA17}"/>
              </a:ext>
            </a:extLst>
          </p:cNvPr>
          <p:cNvSpPr/>
          <p:nvPr/>
        </p:nvSpPr>
        <p:spPr>
          <a:xfrm rot="19389096">
            <a:off x="4309612" y="3796373"/>
            <a:ext cx="311432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5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14 – vidljivost 1-10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0D578FB-B0B9-8125-98E1-8A9182D60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64240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0.25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-0.04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0.08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0.11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-0.05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0.08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E2168A0-73B8-9D46-A6B6-0DBE07B1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4194586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79C086-4532-8C61-00FA-F6958BEE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20" y="1590423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A8DABD4-41A8-5506-66B6-C81E508F07A6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7C9BDA2-A139-63D7-899D-95C07587270E}"/>
              </a:ext>
            </a:extLst>
          </p:cNvPr>
          <p:cNvSpPr/>
          <p:nvPr/>
        </p:nvSpPr>
        <p:spPr>
          <a:xfrm rot="20021247">
            <a:off x="4554546" y="2613259"/>
            <a:ext cx="263497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2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14 – brzina vetra kh/m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204233-1B6D-D10B-2B45-DBDEDFB6E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78570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-0.05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-0.25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-0.34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-0.30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-0.19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419D19D-7543-F39D-12B5-A24D14C6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4130042"/>
            <a:ext cx="3337560" cy="2262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ECBB0-6985-E1EB-C4E6-0F5E9220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20" y="1605555"/>
            <a:ext cx="3337560" cy="2244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D8ABF99-FA56-4B05-BEAB-A7E58754D2D3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FD07A4-C43A-581E-AA84-1F2A5581D4DE}"/>
              </a:ext>
            </a:extLst>
          </p:cNvPr>
          <p:cNvSpPr/>
          <p:nvPr/>
        </p:nvSpPr>
        <p:spPr>
          <a:xfrm rot="20021247">
            <a:off x="4549910" y="3798707"/>
            <a:ext cx="263497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5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F806-D834-A360-B0D2-631868E9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14 – oblačnost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8F6-E20A-61AC-0267-BF5DA51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3F544D-E0E0-7B9E-54F4-C6A512AC9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987406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-0.32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0.02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-0.20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-0.21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-0.05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-0.17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4E65D8A-55D1-9A2C-E253-B25FD959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490" y="4094321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4AB6D2-CEB9-A65E-880C-CB890C3A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90" y="1550491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E4B122D-F6B7-E188-4445-63096C920569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4E40B0-7F7F-CBB9-E39B-69B27F3AB012}"/>
              </a:ext>
            </a:extLst>
          </p:cNvPr>
          <p:cNvSpPr/>
          <p:nvPr/>
        </p:nvSpPr>
        <p:spPr>
          <a:xfrm rot="20021247">
            <a:off x="4541251" y="2626075"/>
            <a:ext cx="2634979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57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16E5-906C-6C6C-5AFB-77381F7F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Analiza 14 – pravac vetra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A32D0-F5B9-100F-7EAD-0ED0A38F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34897F-4A4E-582A-63D8-18179E6F0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15998"/>
              </p:ext>
            </p:extLst>
          </p:nvPr>
        </p:nvGraphicFramePr>
        <p:xfrm>
          <a:off x="422275" y="2099077"/>
          <a:ext cx="4379976" cy="380443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89988">
                  <a:extLst>
                    <a:ext uri="{9D8B030D-6E8A-4147-A177-3AD203B41FA5}">
                      <a16:colId xmlns:a16="http://schemas.microsoft.com/office/drawing/2014/main" val="103975212"/>
                    </a:ext>
                  </a:extLst>
                </a:gridCol>
                <a:gridCol w="2189988">
                  <a:extLst>
                    <a:ext uri="{9D8B030D-6E8A-4147-A177-3AD203B41FA5}">
                      <a16:colId xmlns:a16="http://schemas.microsoft.com/office/drawing/2014/main" val="55682743"/>
                    </a:ext>
                  </a:extLst>
                </a:gridCol>
              </a:tblGrid>
              <a:tr h="682847"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Godina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Koeficijent korelacije r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420994989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2014.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0.21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0968469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2015.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82967013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2016.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-0.08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49621753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2017.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0.24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336283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2018.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0.19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776980492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2019.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0.14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688755511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2020.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0.27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2132160015"/>
                  </a:ext>
                </a:extLst>
              </a:tr>
              <a:tr h="390198">
                <a:tc>
                  <a:txBody>
                    <a:bodyPr/>
                    <a:lstStyle/>
                    <a:p>
                      <a:r>
                        <a:rPr lang="sr-Latn-RS" sz="1900" dirty="0"/>
                        <a:t>sve godine</a:t>
                      </a:r>
                      <a:endParaRPr lang="en-US" sz="1900" dirty="0"/>
                    </a:p>
                  </a:txBody>
                  <a:tcPr marL="97550" marR="97550" marT="48775" marB="487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900" dirty="0"/>
                        <a:t>0.16</a:t>
                      </a:r>
                      <a:endParaRPr lang="en-US" sz="1900" dirty="0"/>
                    </a:p>
                  </a:txBody>
                  <a:tcPr marL="97550" marR="97550" marT="48775" marB="48775" anchor="ctr"/>
                </a:tc>
                <a:extLst>
                  <a:ext uri="{0D108BD9-81ED-4DB2-BD59-A6C34878D82A}">
                    <a16:rowId xmlns:a16="http://schemas.microsoft.com/office/drawing/2014/main" val="399904738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DC008F6-6220-5916-7B04-10990E5F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4036297"/>
            <a:ext cx="3337560" cy="2262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C465F2-AC65-80DA-5B4E-8A6F039C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20" y="1519238"/>
            <a:ext cx="3337560" cy="2250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C8E8F3B-2C16-91C3-CE81-046D8CD899D9}"/>
              </a:ext>
            </a:extLst>
          </p:cNvPr>
          <p:cNvSpPr/>
          <p:nvPr/>
        </p:nvSpPr>
        <p:spPr>
          <a:xfrm>
            <a:off x="4631760" y="5555200"/>
            <a:ext cx="2406042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1511C8B-76ED-CD6A-CB8D-F33CDA20F051}"/>
              </a:ext>
            </a:extLst>
          </p:cNvPr>
          <p:cNvSpPr/>
          <p:nvPr/>
        </p:nvSpPr>
        <p:spPr>
          <a:xfrm rot="19397895">
            <a:off x="4324750" y="4184943"/>
            <a:ext cx="3072484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6AF1-E767-8065-08E1-2B232963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ideje i istraživačkog cilja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0F4C-4783-2399-0E1A-F852628D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Tema istraživanja</a:t>
            </a:r>
          </a:p>
          <a:p>
            <a:r>
              <a:rPr lang="sr-Latn-RS" dirty="0"/>
              <a:t>Koja je korist ovog istraživanja</a:t>
            </a:r>
          </a:p>
          <a:p>
            <a:r>
              <a:rPr lang="sr-Latn-RS" dirty="0"/>
              <a:t>Podaci</a:t>
            </a:r>
          </a:p>
          <a:p>
            <a:r>
              <a:rPr lang="sr-Latn-RS" dirty="0"/>
              <a:t>Šta je cilj istraživanja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3DAB2-276A-24AE-DAF3-85528E87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One-Fifth of China's Air Pollution From Exports Drifts Back to the U.S. |  Discover Magazine">
            <a:extLst>
              <a:ext uri="{FF2B5EF4-FFF2-40B4-BE49-F238E27FC236}">
                <a16:creationId xmlns:a16="http://schemas.microsoft.com/office/drawing/2014/main" id="{CE152DD0-4C49-B9E8-E01D-41372B12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911" y="1690688"/>
            <a:ext cx="4685889" cy="32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04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4CC8-CB56-1398-65E7-9C61C90C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Deskriptivna statistika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84024-2299-9635-59CE-74EDCB5E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F7323-9227-E217-9D96-447296B1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21" y="1690688"/>
            <a:ext cx="5942158" cy="45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47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9BE3-B167-6579-E331-FA483F4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Zaključci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A48C-2C41-DBAC-73CF-23877B46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Povećava se prosečna maksimalna i minimalna temperatura kroz period (i meseci i godina)</a:t>
            </a:r>
          </a:p>
          <a:p>
            <a:r>
              <a:rPr lang="sr-Latn-RS" dirty="0"/>
              <a:t>Najveće temperature se pomeraju sa jula na avgust</a:t>
            </a:r>
          </a:p>
          <a:p>
            <a:r>
              <a:rPr lang="sr-Latn-RS" dirty="0"/>
              <a:t>Takođe i septembar ima značajno povećanje temperature</a:t>
            </a:r>
          </a:p>
          <a:p>
            <a:r>
              <a:rPr lang="sr-Latn-RS" dirty="0"/>
              <a:t>Postoji slaba negativna korelacija između vidljivosti i oblačnosti</a:t>
            </a:r>
          </a:p>
          <a:p>
            <a:r>
              <a:rPr lang="sr-Latn-RS" dirty="0"/>
              <a:t>Prikazani su AQI indeksi ukupno i kroz godine</a:t>
            </a:r>
          </a:p>
          <a:p>
            <a:r>
              <a:rPr lang="sr-Latn-RS" dirty="0"/>
              <a:t>Pokazano je da ne postoji značajne korelacije između parametara vremenskih prilika i AQI indeksa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3B8A2-DFC1-33DB-53BD-17737FAF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5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04AA-EB2C-7A27-CE0E-DE48889B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Šta bi moglo onda da bude faktor zagađenja vazduha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A956-3BD9-B96F-589D-439AB29C2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 podacima sa interneta to su: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sagorevanje ulja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motorna vozila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industrijska prašina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hemijski otpadi koji odlaze u atmosferu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AA84A-8A6B-CABD-6EA3-1579016A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China's largest coal power plant violating air pollution levels every week  | Pollution | The Guardian">
            <a:extLst>
              <a:ext uri="{FF2B5EF4-FFF2-40B4-BE49-F238E27FC236}">
                <a16:creationId xmlns:a16="http://schemas.microsoft.com/office/drawing/2014/main" id="{98DC6AC9-9319-C680-2637-DB63919B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79925"/>
            <a:ext cx="3643312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og">
            <a:extLst>
              <a:ext uri="{FF2B5EF4-FFF2-40B4-BE49-F238E27FC236}">
                <a16:creationId xmlns:a16="http://schemas.microsoft.com/office/drawing/2014/main" id="{6A624A22-B2DA-DCCB-CE5C-DC7401E05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90" y="4479925"/>
            <a:ext cx="3241291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9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0ACF-EB57-B5D9-2033-4D7DF270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Šta bi moglo onda da bude faktor zagađenja vazduha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0BB1-8ADB-2BF8-EDD4-745E8D93B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Svi ovi faktori su povezani sa brzim društveno-ekonomskim razvojem</a:t>
            </a:r>
          </a:p>
          <a:p>
            <a:r>
              <a:rPr lang="sr-Latn-RS" dirty="0"/>
              <a:t>U Šangaju je 2020. godine zabeleženo oko 3 475 000 vozila, dok je u 2014. godini taj broj bio oko 1 830 000</a:t>
            </a:r>
          </a:p>
          <a:p>
            <a:r>
              <a:rPr lang="sr-Latn-RS" dirty="0"/>
              <a:t>Šangaj ima najveći broj fabrika u Kini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23BFD-72E5-0646-6D94-846F685A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33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E59327-862E-ECA6-3B37-922CBF07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9" y="4141455"/>
            <a:ext cx="3248025" cy="21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eavy Air Pollution Hits China's Shanghai, Delaying Flights — Naharnet">
            <a:extLst>
              <a:ext uri="{FF2B5EF4-FFF2-40B4-BE49-F238E27FC236}">
                <a16:creationId xmlns:a16="http://schemas.microsoft.com/office/drawing/2014/main" id="{DA9ADDF8-E8AD-1843-18F6-1E9C8526E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6" y="4141455"/>
            <a:ext cx="3495675" cy="217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50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77FF-7F67-C066-44A5-CCC3157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Šta se radi na tome da se ovo poboljša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D2E98-2066-535A-A9A1-6423F6FA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Šangaj postaje zeleniji grad</a:t>
            </a:r>
          </a:p>
          <a:p>
            <a:r>
              <a:rPr lang="sr-Latn-RS" dirty="0"/>
              <a:t>Do 2035. godine će biti završeno 2000 parkova</a:t>
            </a:r>
          </a:p>
          <a:p>
            <a:r>
              <a:rPr lang="sr-Latn-RS" dirty="0"/>
              <a:t>Smanjenje emisije ugljenika</a:t>
            </a:r>
          </a:p>
          <a:p>
            <a:r>
              <a:rPr lang="sr-Latn-RS" dirty="0"/>
              <a:t>Donošenja novih zakona o ispuštanju štetnih materija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F792-D1F3-F3FC-B0AC-8918A340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6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A557-99D3-3A55-BB34-1066CB32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 descr="920098 4K, sunset, river, multiple display, city, Shanghai - Rare Gallery  HD Wallpapers">
            <a:extLst>
              <a:ext uri="{FF2B5EF4-FFF2-40B4-BE49-F238E27FC236}">
                <a16:creationId xmlns:a16="http://schemas.microsoft.com/office/drawing/2014/main" id="{32AC34CA-1478-0DC1-7CAC-93E07E383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20098 4K, sunset, river, multiple display, city, Shanghai - Rare Gallery  HD Wallpapers">
            <a:extLst>
              <a:ext uri="{FF2B5EF4-FFF2-40B4-BE49-F238E27FC236}">
                <a16:creationId xmlns:a16="http://schemas.microsoft.com/office/drawing/2014/main" id="{DB89FDB9-4AC9-2CEE-4945-6E50941E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569E45B-C4C3-361F-DC59-3F6F93CF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37" y="2766218"/>
            <a:ext cx="4048125" cy="1325563"/>
          </a:xfrm>
        </p:spPr>
        <p:txBody>
          <a:bodyPr/>
          <a:lstStyle/>
          <a:p>
            <a:r>
              <a:rPr lang="sr-Latn-R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HVALA NA PAŽNJI</a:t>
            </a:r>
            <a:endParaRPr lang="en-US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381E-6B4B-6CF6-5299-3F0067BD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Šangaj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818B-C0C3-F04D-20B2-15621131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Najveći grad Kine, uz obalu Pacifika</a:t>
            </a:r>
          </a:p>
          <a:p>
            <a:r>
              <a:rPr lang="sr-Latn-RS" dirty="0"/>
              <a:t>Broj stanovnika: oko 27 miliona (oko 40 miliona)</a:t>
            </a:r>
          </a:p>
          <a:p>
            <a:r>
              <a:rPr lang="sr-Latn-RS" dirty="0"/>
              <a:t>Vlažna suptropska klima</a:t>
            </a:r>
          </a:p>
          <a:p>
            <a:r>
              <a:rPr lang="sr-Latn-RS" dirty="0"/>
              <a:t>Četiri godišnja doba</a:t>
            </a:r>
            <a:endParaRPr lang="en-US" dirty="0"/>
          </a:p>
          <a:p>
            <a:r>
              <a:rPr lang="en-US" dirty="0"/>
              <a:t>P</a:t>
            </a:r>
            <a:r>
              <a:rPr lang="sr-Latn-RS" dirty="0"/>
              <a:t>roleće – često promenljivo i kišovito</a:t>
            </a:r>
            <a:endParaRPr lang="en-US" dirty="0"/>
          </a:p>
          <a:p>
            <a:r>
              <a:rPr lang="en-US" dirty="0"/>
              <a:t>J</a:t>
            </a:r>
            <a:r>
              <a:rPr lang="sr-Latn-RS" dirty="0"/>
              <a:t>esen – suva i topla</a:t>
            </a:r>
          </a:p>
          <a:p>
            <a:r>
              <a:rPr lang="sr-Latn-RS" dirty="0"/>
              <a:t>Zime </a:t>
            </a:r>
            <a:r>
              <a:rPr lang="en-US" dirty="0"/>
              <a:t>– </a:t>
            </a:r>
            <a:r>
              <a:rPr lang="sr-Latn-RS" dirty="0"/>
              <a:t>umerene</a:t>
            </a:r>
          </a:p>
          <a:p>
            <a:r>
              <a:rPr lang="sr-Latn-RS" dirty="0"/>
              <a:t>Leta</a:t>
            </a:r>
            <a:r>
              <a:rPr lang="en-US" dirty="0"/>
              <a:t> – </a:t>
            </a:r>
            <a:r>
              <a:rPr lang="sr-Latn-RS" dirty="0"/>
              <a:t>topla i vlažna sa povremenim pljuskovima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0E3A-BF93-4539-DEC4-FE488F8B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4</a:t>
            </a:fld>
            <a:endParaRPr lang="en-US"/>
          </a:p>
        </p:txBody>
      </p:sp>
      <p:pic>
        <p:nvPicPr>
          <p:cNvPr id="3080" name="Picture 8" descr="Location of Shanghai Municipality in China">
            <a:extLst>
              <a:ext uri="{FF2B5EF4-FFF2-40B4-BE49-F238E27FC236}">
                <a16:creationId xmlns:a16="http://schemas.microsoft.com/office/drawing/2014/main" id="{3B7C8593-ED31-129E-D056-39E6AB49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375025"/>
            <a:ext cx="3102016" cy="24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hanghai - Wikipedia">
            <a:extLst>
              <a:ext uri="{FF2B5EF4-FFF2-40B4-BE49-F238E27FC236}">
                <a16:creationId xmlns:a16="http://schemas.microsoft.com/office/drawing/2014/main" id="{60429F08-0AB5-2F25-16AB-5ECE248E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997914"/>
            <a:ext cx="3102016" cy="174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52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D21A-CF8C-77D8-76B7-F739CD34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Prikupljanje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F15B-33EA-91BC-A1E5-9CAC4687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0451" cy="4351338"/>
          </a:xfrm>
        </p:spPr>
        <p:txBody>
          <a:bodyPr/>
          <a:lstStyle/>
          <a:p>
            <a:r>
              <a:rPr lang="sr-Latn-RS" dirty="0"/>
              <a:t>Dva skupa podataka sa Kaggle-a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Podaci o vremenskim uslovima – podaci_vreme_sangaj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Podaci o štetnim česticama i gasovima – podaci_kvalitet_vazduha_sangaj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05332-73AB-0B70-30FB-90E40B16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ow to Use Kaggle For Learning Data Science? | GeeksforGeeks - YouTube">
            <a:extLst>
              <a:ext uri="{FF2B5EF4-FFF2-40B4-BE49-F238E27FC236}">
                <a16:creationId xmlns:a16="http://schemas.microsoft.com/office/drawing/2014/main" id="{3A9E307D-F11B-10C4-9BD1-E9881E7A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28" y="3750830"/>
            <a:ext cx="4139943" cy="2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2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5577-F79E-1A59-29A3-E178F8BC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Programski jezik i biblioteke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7E7A-E079-A462-ED9C-B0D19FCB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4" descr="pandas - NumFOCUS">
            <a:extLst>
              <a:ext uri="{FF2B5EF4-FFF2-40B4-BE49-F238E27FC236}">
                <a16:creationId xmlns:a16="http://schemas.microsoft.com/office/drawing/2014/main" id="{BA8A4F7F-F108-10B4-C14F-5533CAB9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173595" cy="117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NumPy - Wikipedia">
            <a:extLst>
              <a:ext uri="{FF2B5EF4-FFF2-40B4-BE49-F238E27FC236}">
                <a16:creationId xmlns:a16="http://schemas.microsoft.com/office/drawing/2014/main" id="{E53F80B8-5B86-8AC9-EEFE-EC3F949D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65575"/>
            <a:ext cx="1618096" cy="7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F36B8-ED4E-1D1E-BFD5-2AE95007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86551"/>
            <a:ext cx="1618096" cy="464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6FEA6-1D45-AC16-BB23-45DF649F2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45" y="4735037"/>
            <a:ext cx="1709147" cy="410195"/>
          </a:xfrm>
          <a:prstGeom prst="rect">
            <a:avLst/>
          </a:prstGeom>
        </p:spPr>
      </p:pic>
      <p:pic>
        <p:nvPicPr>
          <p:cNvPr id="15" name="Picture 14" descr="What is Python Programming Language? Learn Basic Programs in Python">
            <a:extLst>
              <a:ext uri="{FF2B5EF4-FFF2-40B4-BE49-F238E27FC236}">
                <a16:creationId xmlns:a16="http://schemas.microsoft.com/office/drawing/2014/main" id="{520B0308-9354-28EA-16B3-15C5C1C3D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91" y="2941724"/>
            <a:ext cx="6229048" cy="210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BCA1-63F1-2AD6-D18E-3A722656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Priprema podataka – shanghai.csv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EE53-6435-9E39-233C-F8151F45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Učitavanje podataka</a:t>
            </a:r>
          </a:p>
          <a:p>
            <a:r>
              <a:rPr lang="sr-Latn-RS" dirty="0"/>
              <a:t>Provera da li postoje nepostojeće vrednosti</a:t>
            </a:r>
          </a:p>
          <a:p>
            <a:r>
              <a:rPr lang="sr-Latn-RS" dirty="0"/>
              <a:t>Promena naziva kolona</a:t>
            </a:r>
          </a:p>
          <a:p>
            <a:r>
              <a:rPr lang="sr-Latn-RS" dirty="0"/>
              <a:t>Uklanjanje kolona</a:t>
            </a:r>
          </a:p>
          <a:p>
            <a:r>
              <a:rPr lang="sr-Latn-RS" dirty="0"/>
              <a:t>Promena tipova kolona</a:t>
            </a:r>
          </a:p>
          <a:p>
            <a:r>
              <a:rPr lang="sr-Latn-RS" dirty="0"/>
              <a:t>Dodavanje novih kolona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73F1-8758-18C9-8B4F-BFE9F0C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5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BCA1-63F1-2AD6-D18E-3A722656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Priprema podataka – shanghai.csv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73F1-8758-18C9-8B4F-BFE9F0C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07419-1F5D-4341-784D-E30DFAE2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3" y="1758237"/>
            <a:ext cx="1723353" cy="334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420D67-A772-D079-118F-02EEF9EB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17" y="2749113"/>
            <a:ext cx="4276019" cy="1359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999236-40E6-2EF2-8426-E2628F056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928" y="2749113"/>
            <a:ext cx="2134699" cy="135977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BFC93FC-1EDE-8AD7-7A27-B1F350049F6C}"/>
              </a:ext>
            </a:extLst>
          </p:cNvPr>
          <p:cNvSpPr/>
          <p:nvPr/>
        </p:nvSpPr>
        <p:spPr>
          <a:xfrm>
            <a:off x="2475324" y="3291395"/>
            <a:ext cx="1216395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DA1A704-7BE2-800D-F9A9-C4E9E3110645}"/>
              </a:ext>
            </a:extLst>
          </p:cNvPr>
          <p:cNvSpPr/>
          <p:nvPr/>
        </p:nvSpPr>
        <p:spPr>
          <a:xfrm>
            <a:off x="8088934" y="3291395"/>
            <a:ext cx="1216395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BCA1-63F1-2AD6-D18E-3A722656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Priprema podataka – shanghai-air-quality.csv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EE53-6435-9E39-233C-F8151F45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Učitavanje podataka</a:t>
            </a:r>
          </a:p>
          <a:p>
            <a:r>
              <a:rPr lang="sr-Latn-RS" dirty="0"/>
              <a:t>Promena naziva kolona</a:t>
            </a:r>
          </a:p>
          <a:p>
            <a:r>
              <a:rPr lang="sr-Latn-RS" dirty="0"/>
              <a:t>Promena tipova kolona</a:t>
            </a:r>
          </a:p>
          <a:p>
            <a:r>
              <a:rPr lang="sr-Latn-RS" dirty="0"/>
              <a:t>Zamena nepostojećih vrednosti sa -1.0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73F1-8758-18C9-8B4F-BFE9F0C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88B9-2336-4FF3-91DF-2426CB9156B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1275-E911-1C82-0CFA-BA5315BB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68" y="4443541"/>
            <a:ext cx="1319990" cy="1522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8447F-E5FD-FE76-7603-D0B66C02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26" y="4443541"/>
            <a:ext cx="4015945" cy="1522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54D548-825A-8CC9-12BA-935CBD8F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39" y="4443541"/>
            <a:ext cx="2873924" cy="15222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BBE3B61-E342-5303-3BE1-205C6D97BE6E}"/>
              </a:ext>
            </a:extLst>
          </p:cNvPr>
          <p:cNvSpPr/>
          <p:nvPr/>
        </p:nvSpPr>
        <p:spPr>
          <a:xfrm>
            <a:off x="1893747" y="5067060"/>
            <a:ext cx="1319990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7C79A0-2B1F-D8D6-A4CD-6872E7B3BC61}"/>
              </a:ext>
            </a:extLst>
          </p:cNvPr>
          <p:cNvSpPr/>
          <p:nvPr/>
        </p:nvSpPr>
        <p:spPr>
          <a:xfrm>
            <a:off x="7421260" y="5067060"/>
            <a:ext cx="1319990" cy="275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</TotalTime>
  <Words>1121</Words>
  <Application>Microsoft Office PowerPoint</Application>
  <PresentationFormat>Widescreen</PresentationFormat>
  <Paragraphs>362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Eksplorativna analiza podataka o vremenskim prilikama i kvalitetu vazduha u Šangaju u periodu 2014-2021</vt:lpstr>
      <vt:lpstr>Sadržaj istraživanja</vt:lpstr>
      <vt:lpstr>Definisanje ideje i istraživačkog cilja</vt:lpstr>
      <vt:lpstr>Šangaj</vt:lpstr>
      <vt:lpstr>Prikupljanje podataka</vt:lpstr>
      <vt:lpstr>Programski jezik i biblioteke</vt:lpstr>
      <vt:lpstr>Priprema podataka – shanghai.csv</vt:lpstr>
      <vt:lpstr>Priprema podataka – shanghai.csv</vt:lpstr>
      <vt:lpstr>Priprema podataka – shanghai-air-quality.csv</vt:lpstr>
      <vt:lpstr>Priprema podataka – spajanje podataka</vt:lpstr>
      <vt:lpstr>Početna istraživanja podataka</vt:lpstr>
      <vt:lpstr>Izračunavanje AQI (Air Quality Index)</vt:lpstr>
      <vt:lpstr>Izračunavanje AQI (Air Quality Index)</vt:lpstr>
      <vt:lpstr>Analize 1 i 2 – prosečne godišnje maksimalne i minimalne temperature °C </vt:lpstr>
      <vt:lpstr>Analize 3, 4, 5 i 6</vt:lpstr>
      <vt:lpstr>Analize 7 i 8 - maksimalne temperature avgust i septembar</vt:lpstr>
      <vt:lpstr>Analiza 9 – ukupne godišnje količine padavina</vt:lpstr>
      <vt:lpstr>Analiza 10 – prosečna vidljivost tokom godina</vt:lpstr>
      <vt:lpstr>Analiza 11 - svi dani kada je vidljivost &lt;= 5</vt:lpstr>
      <vt:lpstr>Analiza 12 – AQI objašnjenje za sve godine</vt:lpstr>
      <vt:lpstr>Analiza 13 – AQI objašnjenje po godinama</vt:lpstr>
      <vt:lpstr>Analiza 14 – korelacija</vt:lpstr>
      <vt:lpstr>Analiza 14 – maksimalna dnevna temperatura °C</vt:lpstr>
      <vt:lpstr>Analiza 14 – minimalna dnevna temperatura °C</vt:lpstr>
      <vt:lpstr>Analiza 14 – padavine mm</vt:lpstr>
      <vt:lpstr>Analiza 14 – vidljivost 1-10</vt:lpstr>
      <vt:lpstr>Analiza 14 – brzina vetra kh/m</vt:lpstr>
      <vt:lpstr>Analiza 14 – oblačnost</vt:lpstr>
      <vt:lpstr>Analiza 14 – pravac vetra</vt:lpstr>
      <vt:lpstr>Deskriptivna statistika</vt:lpstr>
      <vt:lpstr>Zaključci</vt:lpstr>
      <vt:lpstr>Šta bi moglo onda da bude faktor zagađenja vazduha</vt:lpstr>
      <vt:lpstr>Šta bi moglo onda da bude faktor zagađenja vazduha</vt:lpstr>
      <vt:lpstr>Šta se radi na tome da se ovo poboljša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Eksplorativna analiza podataka o vremenskim prilikama i kvalitetu vazduha u Šangaju u periodu 2014-2021</dc:title>
  <dc:creator>MilosPC</dc:creator>
  <cp:lastModifiedBy>MilosPC</cp:lastModifiedBy>
  <cp:revision>387</cp:revision>
  <dcterms:created xsi:type="dcterms:W3CDTF">2023-06-20T23:00:37Z</dcterms:created>
  <dcterms:modified xsi:type="dcterms:W3CDTF">2023-06-22T02:05:21Z</dcterms:modified>
</cp:coreProperties>
</file>